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73" r:id="rId4"/>
    <p:sldId id="266" r:id="rId5"/>
    <p:sldId id="269" r:id="rId6"/>
    <p:sldId id="270" r:id="rId7"/>
    <p:sldId id="271" r:id="rId8"/>
    <p:sldId id="272" r:id="rId9"/>
    <p:sldId id="274" r:id="rId10"/>
    <p:sldId id="275" r:id="rId11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sha Missikoff" initials="MM" lastIdx="1" clrIdx="0">
    <p:extLst>
      <p:ext uri="{19B8F6BF-5375-455C-9EA6-DF929625EA0E}">
        <p15:presenceInfo xmlns:p15="http://schemas.microsoft.com/office/powerpoint/2012/main" userId="ed7430882a023c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3E3"/>
    <a:srgbClr val="547B7C"/>
    <a:srgbClr val="586553"/>
    <a:srgbClr val="6A6A6A"/>
    <a:srgbClr val="E6E6E6"/>
    <a:srgbClr val="000000"/>
    <a:srgbClr val="A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3030" autoAdjust="0"/>
  </p:normalViewPr>
  <p:slideViewPr>
    <p:cSldViewPr snapToGrid="0" showGuides="1">
      <p:cViewPr varScale="1">
        <p:scale>
          <a:sx n="131" d="100"/>
          <a:sy n="131" d="100"/>
        </p:scale>
        <p:origin x="2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9" d="100"/>
          <a:sy n="89" d="100"/>
        </p:scale>
        <p:origin x="373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25213" y="9599271"/>
            <a:ext cx="472462" cy="32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4A88D89-6783-4478-889D-EB9822713668}" type="slidenum">
              <a:rPr lang="en-US" altLang="it-IT"/>
              <a:pPr/>
              <a:t>‹#›</a:t>
            </a:fld>
            <a:endParaRPr lang="en-US" altLang="it-IT" dirty="0"/>
          </a:p>
        </p:txBody>
      </p:sp>
      <p:sp>
        <p:nvSpPr>
          <p:cNvPr id="7" name="Segnaposto intestazione 1"/>
          <p:cNvSpPr txBox="1">
            <a:spLocks/>
          </p:cNvSpPr>
          <p:nvPr/>
        </p:nvSpPr>
        <p:spPr>
          <a:xfrm>
            <a:off x="371354" y="163683"/>
            <a:ext cx="2964542" cy="794132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marL="355600">
              <a:defRPr/>
            </a:pPr>
            <a:r>
              <a:rPr lang="it-IT" sz="1200" b="1" dirty="0">
                <a:latin typeface="ITC Lubalin Graph Std Book" panose="02060502020205020404" pitchFamily="18" charset="0"/>
                <a:ea typeface="MS PGothic" charset="0"/>
                <a:cs typeface="MS PGothic" charset="0"/>
              </a:rPr>
              <a:t>Ingegneria </a:t>
            </a:r>
            <a:br>
              <a:rPr lang="it-IT" sz="1200" b="1" dirty="0">
                <a:latin typeface="ITC Lubalin Graph Std Book" panose="02060502020205020404" pitchFamily="18" charset="0"/>
                <a:ea typeface="MS PGothic" charset="0"/>
                <a:cs typeface="MS PGothic" charset="0"/>
              </a:rPr>
            </a:br>
            <a:r>
              <a:rPr lang="it-IT" sz="1200" b="1" dirty="0">
                <a:latin typeface="ITC Lubalin Graph Std Book" panose="02060502020205020404" pitchFamily="18" charset="0"/>
                <a:ea typeface="MS PGothic" charset="0"/>
                <a:cs typeface="MS PGothic" charset="0"/>
              </a:rPr>
              <a:t>impianti industriali</a:t>
            </a:r>
            <a:br>
              <a:rPr lang="it-IT" sz="1200" b="1" dirty="0">
                <a:latin typeface="ITC Lubalin Graph Std Book" panose="02060502020205020404" pitchFamily="18" charset="0"/>
                <a:ea typeface="MS PGothic" charset="0"/>
                <a:cs typeface="MS PGothic" charset="0"/>
              </a:rPr>
            </a:br>
            <a:r>
              <a:rPr lang="it-IT" sz="1200" dirty="0">
                <a:latin typeface="ITC Lubalin Graph Std Book" panose="02060502020205020404" pitchFamily="18" charset="0"/>
                <a:ea typeface="MS PGothic" charset="0"/>
                <a:cs typeface="MS PGothic" charset="0"/>
              </a:rPr>
              <a:t>Prof. Ferrari</a:t>
            </a:r>
          </a:p>
        </p:txBody>
      </p:sp>
      <p:sp>
        <p:nvSpPr>
          <p:cNvPr id="8" name="Segnaposto intestazione 1"/>
          <p:cNvSpPr txBox="1">
            <a:spLocks/>
          </p:cNvSpPr>
          <p:nvPr/>
        </p:nvSpPr>
        <p:spPr>
          <a:xfrm>
            <a:off x="3246688" y="163683"/>
            <a:ext cx="3321381" cy="794131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marL="355600">
              <a:defRPr/>
            </a:pPr>
            <a:r>
              <a:rPr lang="it-IT" altLang="it-IT" sz="1200" b="1" dirty="0">
                <a:latin typeface="ITC Lubalin Graph Std Book" panose="02060502020205020404" pitchFamily="18" charset="0"/>
                <a:cs typeface="Arial" pitchFamily="34" charset="0"/>
              </a:rPr>
              <a:t>Lezione 20</a:t>
            </a:r>
            <a:br>
              <a:rPr lang="it-IT" altLang="it-IT" sz="1200" b="1" dirty="0">
                <a:latin typeface="ITC Lubalin Graph Std Book" panose="02060502020205020404" pitchFamily="18" charset="0"/>
                <a:cs typeface="Arial" pitchFamily="34" charset="0"/>
              </a:rPr>
            </a:br>
            <a:r>
              <a:rPr lang="it-IT" sz="1200" dirty="0"/>
              <a:t>LINEE DI TENDENZE FUTURE </a:t>
            </a:r>
            <a:br>
              <a:rPr lang="it-IT" sz="1200" dirty="0"/>
            </a:br>
            <a:r>
              <a:rPr lang="it-IT" sz="1200" dirty="0"/>
              <a:t>NEGLI IMPIANTI INDUSTRIALI</a:t>
            </a:r>
            <a:endParaRPr lang="it-IT" altLang="it-IT" sz="1200" dirty="0">
              <a:latin typeface="ITC Lubalin Graph Std Book" panose="02060502020205020404" pitchFamily="18" charset="0"/>
              <a:cs typeface="Arial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268990" y="8788573"/>
            <a:ext cx="3494113" cy="283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59329" tIns="79666" rIns="159329" bIns="79666">
            <a:spAutoFit/>
          </a:bodyPr>
          <a:lstStyle>
            <a:lvl1pPr defTabSz="1427163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defTabSz="1427163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defTabSz="1427163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defTabSz="1427163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defTabSz="1427163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defTabSz="1427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defTabSz="1427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defTabSz="1427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defTabSz="1427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it-IT" sz="800" dirty="0">
                <a:solidFill>
                  <a:srgbClr val="000000"/>
                </a:solidFill>
                <a:latin typeface="ITC Lubalin Graph Std Book" panose="02060502020205020404" pitchFamily="18" charset="0"/>
              </a:rPr>
              <a:t>Copyright © Università Telematica Internazionale UNINETTUNO</a:t>
            </a:r>
            <a:endParaRPr lang="en-US" altLang="it-IT" sz="3700" dirty="0">
              <a:solidFill>
                <a:schemeClr val="bg2"/>
              </a:solidFill>
              <a:latin typeface="ITC Lubalin Graph Std Book" panose="02060502020205020404" pitchFamily="18" charset="0"/>
            </a:endParaRPr>
          </a:p>
        </p:txBody>
      </p:sp>
      <p:pic>
        <p:nvPicPr>
          <p:cNvPr id="10" name="Picture 10" descr="logo_UTI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56" y="8755120"/>
            <a:ext cx="1952759" cy="47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148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AE941-664E-4795-89A0-4C7FA13232B3}" type="datetimeFigureOut">
              <a:rPr lang="it-IT" smtClean="0"/>
              <a:t>22/08/19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200FC-CDF3-4EA6-B5AC-D4E59F80B33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450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15938" y="728663"/>
            <a:ext cx="11160125" cy="2339976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54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005209029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75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ti (con titol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-1" y="728663"/>
            <a:ext cx="8554065" cy="699404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lin ang="0" scaled="1"/>
          </a:gradFill>
          <a:effectLst>
            <a:outerShdw blurRad="254000" dist="127000" dir="2400000" algn="tl" rotWithShape="0">
              <a:prstClr val="black">
                <a:alpha val="40000"/>
              </a:prstClr>
            </a:outerShdw>
          </a:effectLst>
        </p:spPr>
        <p:txBody>
          <a:bodyPr wrap="square" lIns="900000" tIns="72000" rIns="720000" bIns="72000">
            <a:spAutoFit/>
          </a:bodyPr>
          <a:lstStyle>
            <a:lvl1pPr>
              <a:lnSpc>
                <a:spcPct val="100000"/>
              </a:lnSpc>
              <a:defRPr sz="3600">
                <a:latin typeface="ITC Lubalin Graph Std Book" panose="02060502020205020404" pitchFamily="18" charset="0"/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515938" y="1818166"/>
            <a:ext cx="9269507" cy="3879371"/>
          </a:xfrm>
          <a:prstGeom prst="rect">
            <a:avLst/>
          </a:prstGeom>
        </p:spPr>
        <p:txBody>
          <a:bodyPr anchor="t"/>
          <a:lstStyle>
            <a:lvl1pPr marL="714375" indent="-714375">
              <a:lnSpc>
                <a:spcPct val="100000"/>
              </a:lnSpc>
              <a:buClrTx/>
              <a:buSzPct val="8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1pPr>
            <a:lvl2pPr marL="895350" indent="-552450">
              <a:lnSpc>
                <a:spcPct val="100000"/>
              </a:lnSpc>
              <a:buClrTx/>
              <a:buSzPct val="6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2pPr>
            <a:lvl3pPr marL="1257300" indent="-571500">
              <a:lnSpc>
                <a:spcPct val="100000"/>
              </a:lnSpc>
              <a:buClrTx/>
              <a:buSzPct val="6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3pPr>
            <a:lvl4pPr marL="1619250" indent="-590550">
              <a:lnSpc>
                <a:spcPct val="100000"/>
              </a:lnSpc>
              <a:buClrTx/>
              <a:buSzPct val="6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4pPr>
            <a:lvl5pPr marL="1971675" indent="-622300">
              <a:lnSpc>
                <a:spcPct val="100000"/>
              </a:lnSpc>
              <a:buClrTx/>
              <a:buSzPct val="6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193289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14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charRg st="114" end="1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ti (senza titol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515939" y="728663"/>
            <a:ext cx="11160124" cy="4968875"/>
          </a:xfrm>
          <a:prstGeom prst="rect">
            <a:avLst/>
          </a:prstGeom>
        </p:spPr>
        <p:txBody>
          <a:bodyPr anchor="ctr"/>
          <a:lstStyle>
            <a:lvl1pPr marL="714375" indent="-714375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8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1pPr>
            <a:lvl2pPr marL="895350" indent="-5524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6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2pPr>
            <a:lvl3pPr marL="125730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6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3pPr>
            <a:lvl4pPr marL="1619250" indent="-5905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6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4pPr>
            <a:lvl5pPr marL="1971675" indent="-6223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6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9064687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14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charRg st="114" end="1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589151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EPI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0"/>
            <a:ext cx="12191999" cy="569753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it-IT" sz="5400" dirty="0">
                <a:latin typeface="ITC Lubalin Graph Std Book" panose="02060502020205020404" pitchFamily="18" charset="0"/>
              </a:rPr>
              <a:t>RIEPILOGO</a:t>
            </a:r>
            <a:br>
              <a:rPr lang="it-IT" sz="5400" dirty="0">
                <a:latin typeface="ITC Lubalin Graph Std Book" panose="02060502020205020404" pitchFamily="18" charset="0"/>
              </a:rPr>
            </a:br>
            <a:r>
              <a:rPr lang="it-IT" sz="5400" dirty="0">
                <a:latin typeface="ITC Lubalin Graph Std Book" panose="02060502020205020404" pitchFamily="18" charset="0"/>
              </a:rPr>
              <a:t>SPUNTI</a:t>
            </a:r>
            <a:r>
              <a:rPr lang="it-IT" sz="5400" baseline="0" dirty="0">
                <a:latin typeface="ITC Lubalin Graph Std Book" panose="02060502020205020404" pitchFamily="18" charset="0"/>
              </a:rPr>
              <a:t> DI RIFLESSIONE</a:t>
            </a:r>
            <a:endParaRPr lang="it-IT" sz="5400" dirty="0">
              <a:latin typeface="ITC Lubalin Graph Std Book" panose="020605020202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802216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9C71-89BD-4BB5-B9BA-89C6A78C968C}" type="datetime1">
              <a:rPr lang="en-GB" smtClean="0"/>
              <a:t>22/08/2019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808A8-EF7D-47F9-B87C-6047E70FFC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117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A69A-2310-4191-8188-A98A7D578D13}" type="datetime1">
              <a:rPr lang="en-GB" smtClean="0"/>
              <a:t>22/08/2019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808A8-EF7D-47F9-B87C-6047E70FFC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72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16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5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 userDrawn="1"/>
        </p:nvSpPr>
        <p:spPr>
          <a:xfrm>
            <a:off x="8367252" y="0"/>
            <a:ext cx="3824748" cy="6858000"/>
          </a:xfrm>
          <a:prstGeom prst="rect">
            <a:avLst/>
          </a:prstGeom>
          <a:blipFill dpi="0" rotWithShape="1">
            <a:blip r:embed="rId12">
              <a:alphaModFix amt="20000"/>
              <a:biLevel thresh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749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slow">
    <p:wipe dir="r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89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933">
          <p15:clr>
            <a:srgbClr val="F26B43"/>
          </p15:clr>
        </p15:guide>
        <p15:guide id="4" pos="7355">
          <p15:clr>
            <a:srgbClr val="F26B43"/>
          </p15:clr>
        </p15:guide>
        <p15:guide id="5" pos="325">
          <p15:clr>
            <a:srgbClr val="F26B43"/>
          </p15:clr>
        </p15:guide>
        <p15:guide id="6" orient="horz" pos="45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2048" y="2720522"/>
            <a:ext cx="11160125" cy="1007181"/>
          </a:xfr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lin ang="0" scaled="1"/>
          </a:gradFill>
          <a:effectLst>
            <a:outerShdw blurRad="254000" dist="127000" dir="2400000" algn="tl" rotWithShape="0">
              <a:prstClr val="black">
                <a:alpha val="40000"/>
              </a:prstClr>
            </a:outerShdw>
          </a:effectLst>
        </p:spPr>
        <p:txBody>
          <a:bodyPr wrap="square" lIns="900000" tIns="72000" rIns="720000" bIns="72000">
            <a:spAutoFit/>
          </a:bodyPr>
          <a:lstStyle/>
          <a:p>
            <a:pPr algn="l"/>
            <a:r>
              <a:rPr lang="it-IT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Air-Conditioning - Symbols</a:t>
            </a:r>
          </a:p>
        </p:txBody>
      </p:sp>
    </p:spTree>
    <p:extLst>
      <p:ext uri="{BB962C8B-B14F-4D97-AF65-F5344CB8AC3E}">
        <p14:creationId xmlns:p14="http://schemas.microsoft.com/office/powerpoint/2010/main" val="236218065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58723" y="904832"/>
            <a:ext cx="8553450" cy="700087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lin ang="0" scaled="1"/>
          </a:gradFill>
          <a:effectLst>
            <a:outerShdw blurRad="254000" dist="127000" dir="2400000" algn="tl" rotWithShape="0">
              <a:prstClr val="black">
                <a:alpha val="40000"/>
              </a:prstClr>
            </a:outerShdw>
          </a:effectLst>
        </p:spPr>
        <p:txBody>
          <a:bodyPr wrap="square" lIns="900000" tIns="72000" rIns="720000" bIns="72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Quiz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-1" y="1795549"/>
            <a:ext cx="12036830" cy="5062451"/>
          </a:xfrm>
          <a:prstGeom prst="rect">
            <a:avLst/>
          </a:prstGeom>
        </p:spPr>
        <p:txBody>
          <a:bodyPr/>
          <a:lstStyle/>
          <a:p>
            <a:pPr marL="714375" indent="-714375" algn="just">
              <a:lnSpc>
                <a:spcPct val="100000"/>
              </a:lnSpc>
              <a:buSzPct val="80000"/>
              <a:buFont typeface="Zapf Dingbats"/>
              <a:buChar char="➤"/>
            </a:pP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Blower Fans Needed in a typical Air-Conditioning System?</a:t>
            </a:r>
          </a:p>
          <a:p>
            <a:pPr marL="0" indent="0" algn="just">
              <a:lnSpc>
                <a:spcPct val="100000"/>
              </a:lnSpc>
              <a:buSzPct val="80000"/>
              <a:buNone/>
            </a:pP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a) 02</a:t>
            </a:r>
          </a:p>
          <a:p>
            <a:pPr marL="0" indent="0" algn="just">
              <a:lnSpc>
                <a:spcPct val="100000"/>
              </a:lnSpc>
              <a:buSzPct val="80000"/>
              <a:buNone/>
            </a:pP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b) 04</a:t>
            </a:r>
          </a:p>
          <a:p>
            <a:pPr marL="0" indent="0" algn="just">
              <a:lnSpc>
                <a:spcPct val="100000"/>
              </a:lnSpc>
              <a:buSzPct val="80000"/>
              <a:buNone/>
            </a:pP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c) 03</a:t>
            </a:r>
          </a:p>
          <a:p>
            <a:pPr marL="0" indent="0" algn="just">
              <a:lnSpc>
                <a:spcPct val="100000"/>
              </a:lnSpc>
              <a:buSzPct val="80000"/>
              <a:buNone/>
            </a:pP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d) 01</a:t>
            </a:r>
          </a:p>
          <a:p>
            <a:endParaRPr lang="it-IT" dirty="0">
              <a:latin typeface="ITC Lubalin Graph Std Book"/>
            </a:endParaRPr>
          </a:p>
          <a:p>
            <a:endParaRPr lang="it-IT" dirty="0">
              <a:latin typeface="ITC Lubalin Graph Std Book"/>
            </a:endParaRPr>
          </a:p>
          <a:p>
            <a:pPr marL="0" indent="0">
              <a:buNone/>
            </a:pPr>
            <a:endParaRPr lang="it-IT" dirty="0">
              <a:latin typeface="ITC Lubalin Graph Std Book"/>
            </a:endParaRPr>
          </a:p>
        </p:txBody>
      </p:sp>
    </p:spTree>
    <p:extLst>
      <p:ext uri="{BB962C8B-B14F-4D97-AF65-F5344CB8AC3E}">
        <p14:creationId xmlns:p14="http://schemas.microsoft.com/office/powerpoint/2010/main" val="4098461619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Main Components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515939" y="1818166"/>
            <a:ext cx="4820832" cy="4549383"/>
          </a:xfrm>
        </p:spPr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Blower Motor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Compressor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Condenser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Expansion Valve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Filter Dryer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Evaporator</a:t>
            </a:r>
          </a:p>
          <a:p>
            <a:endParaRPr lang="it-IT" dirty="0">
              <a:latin typeface="ITC Lubalin Graph Std Book"/>
            </a:endParaRPr>
          </a:p>
          <a:p>
            <a:endParaRPr lang="it-IT" dirty="0">
              <a:latin typeface="ITC Lubalin Graph Std Book"/>
            </a:endParaRPr>
          </a:p>
          <a:p>
            <a:pPr marL="0" indent="0">
              <a:buNone/>
            </a:pPr>
            <a:endParaRPr lang="it-IT" dirty="0">
              <a:latin typeface="ITC Lubalin Graph Std Book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170CB4-F07C-47F5-82D2-22A86575C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770" y="1818166"/>
            <a:ext cx="6616931" cy="431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69753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wrap="square" lIns="900000" tIns="72000" rIns="720000" bIns="72000" anchor="t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Blower Motor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515938" y="1688770"/>
            <a:ext cx="7554174" cy="4857031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it-IT" dirty="0">
              <a:latin typeface="ITC Lubalin Graph Std Book"/>
            </a:endParaRPr>
          </a:p>
          <a:p>
            <a:endParaRPr lang="it-IT" dirty="0">
              <a:latin typeface="ITC Lubalin Graph Std Book"/>
            </a:endParaRPr>
          </a:p>
          <a:p>
            <a:pPr marL="0" indent="0">
              <a:buNone/>
            </a:pPr>
            <a:endParaRPr lang="it-IT" dirty="0">
              <a:latin typeface="ITC Lubalin Graph Std Book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B3A3C9-5F09-4260-A086-F5BE497CE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386" y="1733506"/>
            <a:ext cx="3919870" cy="43958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9E0188-EA0E-450A-94B8-E012C047C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79" y="2811490"/>
            <a:ext cx="5249008" cy="223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55616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68C09C-103E-4F05-9B8D-38545FF42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89" y="1655258"/>
            <a:ext cx="4559026" cy="4541579"/>
          </a:xfrm>
        </p:spPr>
      </p:pic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728663"/>
            <a:ext cx="8553450" cy="700087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lin ang="0" scaled="1"/>
          </a:gradFill>
          <a:effectLst>
            <a:outerShdw blurRad="254000" dist="127000" dir="2400000" algn="tl" rotWithShape="0">
              <a:prstClr val="black">
                <a:alpha val="40000"/>
              </a:prstClr>
            </a:outerShdw>
          </a:effectLst>
        </p:spPr>
        <p:txBody>
          <a:bodyPr wrap="square" lIns="900000" tIns="72000" rIns="720000" bIns="72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Compressor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0" y="1689100"/>
            <a:ext cx="7181850" cy="4856163"/>
          </a:xfrm>
          <a:prstGeom prst="rect">
            <a:avLst/>
          </a:prstGeom>
        </p:spPr>
        <p:txBody>
          <a:bodyPr/>
          <a:lstStyle/>
          <a:p>
            <a:endParaRPr lang="it-IT" dirty="0">
              <a:latin typeface="ITC Lubalin Graph Std Book"/>
            </a:endParaRPr>
          </a:p>
          <a:p>
            <a:endParaRPr lang="it-IT" dirty="0">
              <a:latin typeface="ITC Lubalin Graph Std Book"/>
            </a:endParaRPr>
          </a:p>
          <a:p>
            <a:pPr marL="0" indent="0">
              <a:buNone/>
            </a:pPr>
            <a:endParaRPr lang="it-IT" dirty="0">
              <a:latin typeface="ITC Lubalin Graph Std Book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7BEDFA-E5D2-4FAE-9447-BA90539B5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53" y="1689100"/>
            <a:ext cx="4832059" cy="454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98937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68C09C-103E-4F05-9B8D-38545FF42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359" y="1966701"/>
            <a:ext cx="4806892" cy="3986468"/>
          </a:xfrm>
        </p:spPr>
      </p:pic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58723" y="904832"/>
            <a:ext cx="8553450" cy="700087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lin ang="0" scaled="1"/>
          </a:gradFill>
          <a:effectLst>
            <a:outerShdw blurRad="254000" dist="127000" dir="2400000" algn="tl" rotWithShape="0">
              <a:prstClr val="black">
                <a:alpha val="40000"/>
              </a:prstClr>
            </a:outerShdw>
          </a:effectLst>
        </p:spPr>
        <p:txBody>
          <a:bodyPr wrap="square" lIns="900000" tIns="72000" rIns="720000" bIns="72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Condenser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0" y="1689100"/>
            <a:ext cx="7650760" cy="4856163"/>
          </a:xfrm>
          <a:prstGeom prst="rect">
            <a:avLst/>
          </a:prstGeom>
        </p:spPr>
        <p:txBody>
          <a:bodyPr/>
          <a:lstStyle/>
          <a:p>
            <a:endParaRPr lang="it-IT" dirty="0">
              <a:latin typeface="ITC Lubalin Graph Std Book"/>
            </a:endParaRPr>
          </a:p>
          <a:p>
            <a:endParaRPr lang="it-IT" dirty="0">
              <a:latin typeface="ITC Lubalin Graph Std Book"/>
            </a:endParaRPr>
          </a:p>
          <a:p>
            <a:pPr marL="0" indent="0">
              <a:buNone/>
            </a:pPr>
            <a:endParaRPr lang="it-IT" dirty="0">
              <a:latin typeface="ITC Lubalin Graph Std Book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F53A4D-0581-4D41-8EB4-EB74A9E62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23" y="1966700"/>
            <a:ext cx="5131266" cy="398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20598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68C09C-103E-4F05-9B8D-38545FF42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96" y="1946247"/>
            <a:ext cx="4051882" cy="4471332"/>
          </a:xfrm>
        </p:spPr>
      </p:pic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58723" y="904832"/>
            <a:ext cx="8553450" cy="700087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lin ang="0" scaled="1"/>
          </a:gradFill>
          <a:effectLst>
            <a:outerShdw blurRad="254000" dist="127000" dir="2400000" algn="tl" rotWithShape="0">
              <a:prstClr val="black">
                <a:alpha val="40000"/>
              </a:prstClr>
            </a:outerShdw>
          </a:effectLst>
        </p:spPr>
        <p:txBody>
          <a:bodyPr wrap="square" lIns="900000" tIns="72000" rIns="720000" bIns="72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Receiver-Dryer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0" y="1689100"/>
            <a:ext cx="8229600" cy="5168900"/>
          </a:xfrm>
          <a:prstGeom prst="rect">
            <a:avLst/>
          </a:prstGeom>
        </p:spPr>
        <p:txBody>
          <a:bodyPr/>
          <a:lstStyle/>
          <a:p>
            <a:endParaRPr lang="it-IT" dirty="0">
              <a:latin typeface="ITC Lubalin Graph Std Book"/>
            </a:endParaRPr>
          </a:p>
          <a:p>
            <a:endParaRPr lang="it-IT" dirty="0">
              <a:latin typeface="ITC Lubalin Graph Std Book"/>
            </a:endParaRPr>
          </a:p>
          <a:p>
            <a:pPr marL="0" indent="0">
              <a:buNone/>
            </a:pPr>
            <a:endParaRPr lang="it-IT" dirty="0">
              <a:latin typeface="ITC Lubalin Graph Std Book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BF883F-7780-49D3-BBD7-7AA7F6F27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29" y="2188886"/>
            <a:ext cx="6168693" cy="416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62421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68C09C-103E-4F05-9B8D-38545FF42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140" y="1689100"/>
            <a:ext cx="4304620" cy="4478944"/>
          </a:xfrm>
        </p:spPr>
      </p:pic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58723" y="904832"/>
            <a:ext cx="8553450" cy="700087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lin ang="0" scaled="1"/>
          </a:gradFill>
          <a:effectLst>
            <a:outerShdw blurRad="254000" dist="127000" dir="2400000" algn="tl" rotWithShape="0">
              <a:prstClr val="black">
                <a:alpha val="40000"/>
              </a:prstClr>
            </a:outerShdw>
          </a:effectLst>
        </p:spPr>
        <p:txBody>
          <a:bodyPr wrap="square" lIns="900000" tIns="72000" rIns="720000" bIns="72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Expansion Valve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-1" y="1689100"/>
            <a:ext cx="8179725" cy="5168900"/>
          </a:xfrm>
          <a:prstGeom prst="rect">
            <a:avLst/>
          </a:prstGeom>
        </p:spPr>
        <p:txBody>
          <a:bodyPr/>
          <a:lstStyle/>
          <a:p>
            <a:endParaRPr lang="it-IT" dirty="0">
              <a:latin typeface="ITC Lubalin Graph Std Book"/>
            </a:endParaRPr>
          </a:p>
          <a:p>
            <a:endParaRPr lang="it-IT" dirty="0">
              <a:latin typeface="ITC Lubalin Graph Std Book"/>
            </a:endParaRPr>
          </a:p>
          <a:p>
            <a:pPr marL="0" indent="0">
              <a:buNone/>
            </a:pPr>
            <a:endParaRPr lang="it-IT" dirty="0">
              <a:latin typeface="ITC Lubalin Graph Std Book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78AA66-A42C-4BAD-976D-F72CE9F5E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" y="2490024"/>
            <a:ext cx="5526616" cy="30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07659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68C09C-103E-4F05-9B8D-38545FF42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416" y="1858535"/>
            <a:ext cx="5072984" cy="4425885"/>
          </a:xfrm>
        </p:spPr>
      </p:pic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58723" y="904832"/>
            <a:ext cx="8553450" cy="700087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lin ang="0" scaled="1"/>
          </a:gradFill>
          <a:effectLst>
            <a:outerShdw blurRad="254000" dist="127000" dir="2400000" algn="tl" rotWithShape="0">
              <a:prstClr val="black">
                <a:alpha val="40000"/>
              </a:prstClr>
            </a:outerShdw>
          </a:effectLst>
        </p:spPr>
        <p:txBody>
          <a:bodyPr wrap="square" lIns="900000" tIns="72000" rIns="720000" bIns="72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Evaporator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-1" y="1689100"/>
            <a:ext cx="8553450" cy="5168900"/>
          </a:xfrm>
          <a:prstGeom prst="rect">
            <a:avLst/>
          </a:prstGeom>
        </p:spPr>
        <p:txBody>
          <a:bodyPr/>
          <a:lstStyle/>
          <a:p>
            <a:endParaRPr lang="it-IT" dirty="0">
              <a:latin typeface="ITC Lubalin Graph Std Book"/>
            </a:endParaRPr>
          </a:p>
          <a:p>
            <a:endParaRPr lang="it-IT" dirty="0">
              <a:latin typeface="ITC Lubalin Graph Std Book"/>
            </a:endParaRPr>
          </a:p>
          <a:p>
            <a:pPr marL="0" indent="0">
              <a:buNone/>
            </a:pPr>
            <a:endParaRPr lang="it-IT" dirty="0">
              <a:latin typeface="ITC Lubalin Graph Std Book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F9C6D3-B1A9-412F-804C-B0E290A47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00" y="1858536"/>
            <a:ext cx="5565139" cy="442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81980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68C09C-103E-4F05-9B8D-38545FF42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1373" y="2432808"/>
            <a:ext cx="5555940" cy="4219661"/>
          </a:xfrm>
        </p:spPr>
      </p:pic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58723" y="904832"/>
            <a:ext cx="8553450" cy="700087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lin ang="0" scaled="1"/>
          </a:gradFill>
          <a:effectLst>
            <a:outerShdw blurRad="254000" dist="127000" dir="2400000" algn="tl" rotWithShape="0">
              <a:prstClr val="black">
                <a:alpha val="40000"/>
              </a:prstClr>
            </a:outerShdw>
          </a:effectLst>
        </p:spPr>
        <p:txBody>
          <a:bodyPr wrap="square" lIns="900000" tIns="72000" rIns="720000" bIns="72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Automobile Air Conditioning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-1" y="1795550"/>
            <a:ext cx="7600427" cy="771481"/>
          </a:xfrm>
          <a:prstGeom prst="rect">
            <a:avLst/>
          </a:prstGeom>
        </p:spPr>
        <p:txBody>
          <a:bodyPr/>
          <a:lstStyle/>
          <a:p>
            <a:pPr marL="714375" indent="-714375" algn="just">
              <a:lnSpc>
                <a:spcPct val="100000"/>
              </a:lnSpc>
              <a:buSzPct val="80000"/>
              <a:buFont typeface="Zapf Dingbats"/>
              <a:buChar char="➤"/>
            </a:pP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Circuit with 3D Components</a:t>
            </a:r>
          </a:p>
          <a:p>
            <a:endParaRPr lang="it-IT" dirty="0">
              <a:latin typeface="ITC Lubalin Graph Std Book"/>
            </a:endParaRPr>
          </a:p>
          <a:p>
            <a:endParaRPr lang="it-IT" dirty="0">
              <a:latin typeface="ITC Lubalin Graph Std Book"/>
            </a:endParaRPr>
          </a:p>
          <a:p>
            <a:pPr marL="0" indent="0">
              <a:buNone/>
            </a:pPr>
            <a:endParaRPr lang="it-IT" dirty="0">
              <a:latin typeface="ITC Lubalin Graph Std Book"/>
            </a:endParaRPr>
          </a:p>
        </p:txBody>
      </p:sp>
    </p:spTree>
    <p:extLst>
      <p:ext uri="{BB962C8B-B14F-4D97-AF65-F5344CB8AC3E}">
        <p14:creationId xmlns:p14="http://schemas.microsoft.com/office/powerpoint/2010/main" val="2005830531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UNINETTUNO(WIDE)">
  <a:themeElements>
    <a:clrScheme name="Personalizzato 7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C000"/>
      </a:hlink>
      <a:folHlink>
        <a:srgbClr val="BF9000"/>
      </a:folHlink>
    </a:clrScheme>
    <a:fontScheme name="Lubalin Graph Book">
      <a:majorFont>
        <a:latin typeface="ITC Lubalin Graph Std Book"/>
        <a:ea typeface=""/>
        <a:cs typeface=""/>
      </a:majorFont>
      <a:minorFont>
        <a:latin typeface="ITC Lubalin Graph Std Book"/>
        <a:ea typeface=""/>
        <a:cs typeface="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NETTUNO(WIDE)" id="{4CB9E72B-C6ED-4826-BB1C-F6521DF9AC5D}" vid="{F3E8FDC3-095E-4267-8BA5-956550E8530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UNINETTUNO(WIDE)</Template>
  <TotalTime>8956</TotalTime>
  <Words>45</Words>
  <Application>Microsoft Macintosh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ITC Lubalin Graph Std Book</vt:lpstr>
      <vt:lpstr>Tahoma</vt:lpstr>
      <vt:lpstr>Zapf Dingbats</vt:lpstr>
      <vt:lpstr>UNINETTUNO(WIDE)</vt:lpstr>
      <vt:lpstr>Air-Conditioning - Symbols</vt:lpstr>
      <vt:lpstr>Main Components</vt:lpstr>
      <vt:lpstr>Blower Motor</vt:lpstr>
      <vt:lpstr>Compressor</vt:lpstr>
      <vt:lpstr>Condenser</vt:lpstr>
      <vt:lpstr>Receiver-Dryer</vt:lpstr>
      <vt:lpstr>Expansion Valve</vt:lpstr>
      <vt:lpstr>Evaporator</vt:lpstr>
      <vt:lpstr>Automobile Air Conditioning</vt:lpstr>
      <vt:lpstr>Quiz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DELLA LEZIONE</dc:title>
  <dc:creator>Gabriel D'Amico</dc:creator>
  <cp:lastModifiedBy>antoine gambin</cp:lastModifiedBy>
  <cp:revision>731</cp:revision>
  <cp:lastPrinted>2018-11-12T10:10:05Z</cp:lastPrinted>
  <dcterms:created xsi:type="dcterms:W3CDTF">2018-09-18T10:27:30Z</dcterms:created>
  <dcterms:modified xsi:type="dcterms:W3CDTF">2019-08-22T00:46:32Z</dcterms:modified>
</cp:coreProperties>
</file>